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2"/>
    <p:sldId id="259" r:id="rId3"/>
    <p:sldId id="260" r:id="rId4"/>
    <p:sldId id="270" r:id="rId5"/>
    <p:sldId id="271" r:id="rId6"/>
    <p:sldId id="273" r:id="rId7"/>
    <p:sldId id="274" r:id="rId8"/>
    <p:sldId id="275" r:id="rId9"/>
    <p:sldId id="277"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FF49A7A-7EF1-46D9-83F7-13EB96346B56}">
          <p14:sldIdLst>
            <p14:sldId id="268"/>
            <p14:sldId id="259"/>
            <p14:sldId id="260"/>
            <p14:sldId id="270"/>
            <p14:sldId id="271"/>
            <p14:sldId id="273"/>
            <p14:sldId id="274"/>
            <p14:sldId id="275"/>
            <p14:sldId id="27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6" d="100"/>
          <a:sy n="46" d="100"/>
        </p:scale>
        <p:origin x="58" y="6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12/6/2025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12/6/2025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AEB165-0CDF-1D98-86BA-1275F65FD17C}"/>
              </a:ext>
            </a:extLst>
          </p:cNvPr>
          <p:cNvSpPr txBox="1"/>
          <p:nvPr/>
        </p:nvSpPr>
        <p:spPr>
          <a:xfrm>
            <a:off x="2239134" y="1347457"/>
            <a:ext cx="8201076" cy="862544"/>
          </a:xfrm>
          <a:prstGeom prst="rect">
            <a:avLst/>
          </a:prstGeom>
          <a:noFill/>
        </p:spPr>
        <p:txBody>
          <a:bodyPr wrap="square">
            <a:spAutoFit/>
          </a:bodyPr>
          <a:lstStyle/>
          <a:p>
            <a:pPr>
              <a:lnSpc>
                <a:spcPts val="6620"/>
              </a:lnSpc>
            </a:pPr>
            <a:r>
              <a:rPr lang="en-US" sz="4000" dirty="0">
                <a:solidFill>
                  <a:schemeClr val="tx1">
                    <a:lumMod val="95000"/>
                  </a:schemeClr>
                </a:solidFill>
                <a:latin typeface="+mj-lt"/>
                <a:ea typeface="思源黑体-思源黑体-ExtraBold" pitchFamily="34" charset="-122"/>
                <a:cs typeface="思源黑体-思源黑体-ExtraBold" pitchFamily="34" charset="-120"/>
              </a:rPr>
              <a:t>Infosys spring board Internship 6.0</a:t>
            </a:r>
            <a:endParaRPr lang="en-US" sz="4000" dirty="0">
              <a:solidFill>
                <a:schemeClr val="tx1">
                  <a:lumMod val="95000"/>
                </a:schemeClr>
              </a:solidFill>
              <a:latin typeface="+mj-lt"/>
            </a:endParaRPr>
          </a:p>
        </p:txBody>
      </p:sp>
      <p:sp>
        <p:nvSpPr>
          <p:cNvPr id="6" name="TextBox 5">
            <a:extLst>
              <a:ext uri="{FF2B5EF4-FFF2-40B4-BE49-F238E27FC236}">
                <a16:creationId xmlns:a16="http://schemas.microsoft.com/office/drawing/2014/main" id="{EA7963E3-B4F5-F86F-6FE3-BF68AF313683}"/>
              </a:ext>
            </a:extLst>
          </p:cNvPr>
          <p:cNvSpPr txBox="1"/>
          <p:nvPr/>
        </p:nvSpPr>
        <p:spPr>
          <a:xfrm>
            <a:off x="1068666" y="4988545"/>
            <a:ext cx="3637722" cy="369332"/>
          </a:xfrm>
          <a:prstGeom prst="rect">
            <a:avLst/>
          </a:prstGeom>
          <a:noFill/>
        </p:spPr>
        <p:txBody>
          <a:bodyPr wrap="square" rtlCol="0">
            <a:spAutoFit/>
          </a:bodyPr>
          <a:lstStyle/>
          <a:p>
            <a:r>
              <a:rPr lang="en-IN" dirty="0"/>
              <a:t>.</a:t>
            </a:r>
            <a:endParaRPr lang="pt-BR"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AE6577B-4243-9D5D-0762-DD4DA8904D12}"/>
              </a:ext>
            </a:extLst>
          </p:cNvPr>
          <p:cNvSpPr txBox="1"/>
          <p:nvPr/>
        </p:nvSpPr>
        <p:spPr>
          <a:xfrm>
            <a:off x="8279476" y="4800600"/>
            <a:ext cx="3421385" cy="1115947"/>
          </a:xfrm>
          <a:prstGeom prst="rect">
            <a:avLst/>
          </a:prstGeom>
          <a:noFill/>
        </p:spPr>
        <p:txBody>
          <a:bodyPr wrap="square" rtlCol="0">
            <a:spAutoFit/>
          </a:bodyPr>
          <a:lstStyle/>
          <a:p>
            <a:pPr>
              <a:lnSpc>
                <a:spcPct val="200000"/>
              </a:lnSpc>
            </a:pPr>
            <a:r>
              <a:rPr lang="en-US" dirty="0">
                <a:solidFill>
                  <a:srgbClr val="FFF4E4"/>
                </a:solidFill>
                <a:latin typeface="思源黑体-思源黑体-Light" pitchFamily="34" charset="0"/>
                <a:ea typeface="思源黑体-思源黑体-Light" pitchFamily="34" charset="-122"/>
                <a:cs typeface="思源黑体-思源黑体-Light" pitchFamily="34" charset="-120"/>
              </a:rPr>
              <a:t> presented By</a:t>
            </a:r>
          </a:p>
          <a:p>
            <a:pPr>
              <a:lnSpc>
                <a:spcPct val="200000"/>
              </a:lnSpc>
            </a:pPr>
            <a:r>
              <a:rPr lang="en-US" dirty="0">
                <a:solidFill>
                  <a:srgbClr val="FFF4E4"/>
                </a:solidFill>
                <a:latin typeface="思源黑体-思源黑体-Light" pitchFamily="34" charset="0"/>
                <a:ea typeface="思源黑体-思源黑体-Light" pitchFamily="34" charset="-122"/>
                <a:cs typeface="Times New Roman" panose="02020603050405020304" pitchFamily="18" charset="0"/>
              </a:rPr>
              <a:t>HARIPRIYA</a:t>
            </a:r>
            <a:endParaRPr lang="en-IN"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65DA696D-A118-9D80-9DE3-E477A720C18C}"/>
              </a:ext>
            </a:extLst>
          </p:cNvPr>
          <p:cNvSpPr>
            <a:spLocks noGrp="1"/>
          </p:cNvSpPr>
          <p:nvPr>
            <p:ph type="title"/>
          </p:nvPr>
        </p:nvSpPr>
        <p:spPr>
          <a:xfrm>
            <a:off x="169025" y="2735247"/>
            <a:ext cx="11853949" cy="2065353"/>
          </a:xfrm>
        </p:spPr>
        <p:txBody>
          <a:bodyPr>
            <a:normAutofit/>
          </a:bodyPr>
          <a:lstStyle/>
          <a:p>
            <a:pPr algn="ctr"/>
            <a:r>
              <a:rPr lang="en-US" b="1" dirty="0" err="1">
                <a:solidFill>
                  <a:schemeClr val="tx1">
                    <a:lumMod val="95000"/>
                  </a:schemeClr>
                </a:solidFill>
                <a:latin typeface="Prata" pitchFamily="34" charset="0"/>
                <a:ea typeface="Prata" pitchFamily="34" charset="-122"/>
                <a:cs typeface="Prata" pitchFamily="34" charset="-120"/>
              </a:rPr>
              <a:t>NeuroFleetX</a:t>
            </a:r>
            <a:r>
              <a:rPr lang="en-US" dirty="0">
                <a:solidFill>
                  <a:srgbClr val="F2E782"/>
                </a:solidFill>
                <a:latin typeface="Prata" pitchFamily="34" charset="0"/>
                <a:ea typeface="Prata" pitchFamily="34" charset="-122"/>
                <a:cs typeface="Prata" pitchFamily="34" charset="-120"/>
              </a:rPr>
              <a:t> - </a:t>
            </a:r>
            <a:r>
              <a:rPr lang="en-US" b="1" dirty="0">
                <a:solidFill>
                  <a:schemeClr val="tx1">
                    <a:lumMod val="95000"/>
                  </a:schemeClr>
                </a:solidFill>
                <a:latin typeface="Prata" pitchFamily="34" charset="0"/>
                <a:ea typeface="Prata" pitchFamily="34" charset="-122"/>
                <a:cs typeface="Prata" pitchFamily="34" charset="-120"/>
              </a:rPr>
              <a:t>AI-Driven</a:t>
            </a:r>
            <a:r>
              <a:rPr lang="en-US" dirty="0">
                <a:solidFill>
                  <a:srgbClr val="F2E782"/>
                </a:solidFill>
                <a:latin typeface="Prata" pitchFamily="34" charset="0"/>
                <a:ea typeface="Prata" pitchFamily="34" charset="-122"/>
                <a:cs typeface="Prata" pitchFamily="34" charset="-120"/>
              </a:rPr>
              <a:t> </a:t>
            </a:r>
            <a:r>
              <a:rPr lang="en-US" b="1" dirty="0">
                <a:solidFill>
                  <a:schemeClr val="tx1">
                    <a:lumMod val="95000"/>
                  </a:schemeClr>
                </a:solidFill>
                <a:latin typeface="Prata" pitchFamily="34" charset="0"/>
                <a:ea typeface="Prata" pitchFamily="34" charset="-122"/>
                <a:cs typeface="Prata" pitchFamily="34" charset="-120"/>
              </a:rPr>
              <a:t>Urban</a:t>
            </a:r>
            <a:r>
              <a:rPr lang="en-US" dirty="0">
                <a:solidFill>
                  <a:srgbClr val="F2E782"/>
                </a:solidFill>
                <a:latin typeface="Prata" pitchFamily="34" charset="0"/>
                <a:ea typeface="Prata" pitchFamily="34" charset="-122"/>
                <a:cs typeface="Prata" pitchFamily="34" charset="-120"/>
              </a:rPr>
              <a:t> </a:t>
            </a:r>
            <a:r>
              <a:rPr lang="en-US" b="1" dirty="0">
                <a:solidFill>
                  <a:schemeClr val="tx1">
                    <a:lumMod val="95000"/>
                  </a:schemeClr>
                </a:solidFill>
                <a:latin typeface="Prata" pitchFamily="34" charset="0"/>
                <a:ea typeface="Prata" pitchFamily="34" charset="-122"/>
                <a:cs typeface="Prata" pitchFamily="34" charset="-120"/>
              </a:rPr>
              <a:t>Mobility</a:t>
            </a:r>
            <a:r>
              <a:rPr lang="en-US" dirty="0">
                <a:solidFill>
                  <a:srgbClr val="F2E782"/>
                </a:solidFill>
                <a:latin typeface="Prata" pitchFamily="34" charset="0"/>
                <a:ea typeface="Prata" pitchFamily="34" charset="-122"/>
                <a:cs typeface="Prata" pitchFamily="34" charset="-120"/>
              </a:rPr>
              <a:t> </a:t>
            </a:r>
            <a:r>
              <a:rPr lang="en-US" b="1" dirty="0">
                <a:solidFill>
                  <a:schemeClr val="tx1">
                    <a:lumMod val="95000"/>
                  </a:schemeClr>
                </a:solidFill>
                <a:latin typeface="Prata" pitchFamily="34" charset="0"/>
                <a:ea typeface="Prata" pitchFamily="34" charset="-122"/>
                <a:cs typeface="Prata" pitchFamily="34" charset="-120"/>
              </a:rPr>
              <a:t>Optimization</a:t>
            </a:r>
            <a:br>
              <a:rPr lang="en-US" dirty="0"/>
            </a:br>
            <a:endParaRPr lang="en-IN" b="1" dirty="0"/>
          </a:p>
        </p:txBody>
      </p:sp>
    </p:spTree>
    <p:extLst>
      <p:ext uri="{BB962C8B-B14F-4D97-AF65-F5344CB8AC3E}">
        <p14:creationId xmlns:p14="http://schemas.microsoft.com/office/powerpoint/2010/main" val="2142381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06F20B-BED2-5BED-4D4C-4FB11C859BA1}"/>
              </a:ext>
            </a:extLst>
          </p:cNvPr>
          <p:cNvSpPr txBox="1"/>
          <p:nvPr/>
        </p:nvSpPr>
        <p:spPr>
          <a:xfrm>
            <a:off x="2848494" y="3105834"/>
            <a:ext cx="6096000"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56314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5386-591A-B2FE-CDBB-06FB7BF16E01}"/>
              </a:ext>
            </a:extLst>
          </p:cNvPr>
          <p:cNvSpPr>
            <a:spLocks noGrp="1"/>
          </p:cNvSpPr>
          <p:nvPr>
            <p:ph type="title"/>
          </p:nvPr>
        </p:nvSpPr>
        <p:spPr>
          <a:xfrm>
            <a:off x="911943" y="1178560"/>
            <a:ext cx="10131427" cy="1005839"/>
          </a:xfrm>
        </p:spPr>
        <p:txBody>
          <a:bodyPr>
            <a:normAutofit fontScale="90000"/>
          </a:bodyPr>
          <a:lstStyle/>
          <a:p>
            <a:pPr algn="ctr"/>
            <a:r>
              <a:rPr lang="en-IN" sz="4000" b="1" dirty="0">
                <a:latin typeface="Times New Roman" panose="02020603050405020304" pitchFamily="18" charset="0"/>
                <a:cs typeface="Times New Roman" panose="02020603050405020304" pitchFamily="18" charset="0"/>
              </a:rPr>
              <a:t>INTRODUCTION</a:t>
            </a:r>
            <a:br>
              <a:rPr lang="en-IN" sz="3200" b="1" dirty="0">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76A07D5E-2351-174F-46F4-9A8D84B64518}"/>
              </a:ext>
            </a:extLst>
          </p:cNvPr>
          <p:cNvSpPr>
            <a:spLocks noGrp="1"/>
          </p:cNvSpPr>
          <p:nvPr>
            <p:ph type="body" idx="1"/>
          </p:nvPr>
        </p:nvSpPr>
        <p:spPr>
          <a:xfrm>
            <a:off x="1148629" y="1949986"/>
            <a:ext cx="10131428" cy="2156501"/>
          </a:xfrm>
        </p:spPr>
        <p:txBody>
          <a:bodyPr>
            <a:normAutofit/>
          </a:bodyPr>
          <a:lstStyle/>
          <a:p>
            <a:pPr algn="just">
              <a:lnSpc>
                <a:spcPts val="2880"/>
              </a:lnSpc>
            </a:pPr>
            <a:r>
              <a:rPr lang="en-IN" sz="2400" b="1" dirty="0" err="1">
                <a:latin typeface="+mj-lt"/>
                <a:cs typeface="Times New Roman" panose="02020603050405020304" pitchFamily="18" charset="0"/>
              </a:rPr>
              <a:t>NeuroFleetX</a:t>
            </a:r>
            <a:r>
              <a:rPr lang="en-IN" sz="2400" dirty="0">
                <a:latin typeface="+mj-lt"/>
                <a:cs typeface="Times New Roman" panose="02020603050405020304" pitchFamily="18" charset="0"/>
              </a:rPr>
              <a:t> is a modern, AI-powered fleet management and autonomous vehicle dispatching system built with a </a:t>
            </a:r>
            <a:r>
              <a:rPr lang="en-IN" sz="2400" b="1" dirty="0">
                <a:latin typeface="+mj-lt"/>
                <a:cs typeface="Times New Roman" panose="02020603050405020304" pitchFamily="18" charset="0"/>
              </a:rPr>
              <a:t>Spring Boot backend</a:t>
            </a:r>
            <a:r>
              <a:rPr lang="en-IN" sz="2400" dirty="0">
                <a:latin typeface="+mj-lt"/>
                <a:cs typeface="Times New Roman" panose="02020603050405020304" pitchFamily="18" charset="0"/>
              </a:rPr>
              <a:t> and </a:t>
            </a:r>
            <a:r>
              <a:rPr lang="en-IN" sz="2400" b="1" dirty="0">
                <a:latin typeface="+mj-lt"/>
                <a:cs typeface="Times New Roman" panose="02020603050405020304" pitchFamily="18" charset="0"/>
              </a:rPr>
              <a:t>React + TypeScript frontend</a:t>
            </a:r>
            <a:r>
              <a:rPr lang="en-IN" sz="2400" dirty="0">
                <a:latin typeface="+mj-lt"/>
                <a:cs typeface="Times New Roman" panose="02020603050405020304" pitchFamily="18" charset="0"/>
              </a:rPr>
              <a:t>. The platform enables real-time vehicle tracking, intelligent booking management, predictive maintenance, emergency response coordination, and system health monitoring for autonomous fleets.</a:t>
            </a:r>
          </a:p>
        </p:txBody>
      </p:sp>
      <p:sp>
        <p:nvSpPr>
          <p:cNvPr id="5" name="TextBox 4">
            <a:extLst>
              <a:ext uri="{FF2B5EF4-FFF2-40B4-BE49-F238E27FC236}">
                <a16:creationId xmlns:a16="http://schemas.microsoft.com/office/drawing/2014/main" id="{F1DB4A4B-76F3-73FB-F6E0-9C69C2CA2DC0}"/>
              </a:ext>
            </a:extLst>
          </p:cNvPr>
          <p:cNvSpPr txBox="1"/>
          <p:nvPr/>
        </p:nvSpPr>
        <p:spPr>
          <a:xfrm>
            <a:off x="1148629" y="4106487"/>
            <a:ext cx="6093228" cy="523220"/>
          </a:xfrm>
          <a:prstGeom prst="rect">
            <a:avLst/>
          </a:prstGeom>
          <a:noFill/>
        </p:spPr>
        <p:txBody>
          <a:bodyPr wrap="square">
            <a:spAutoFit/>
          </a:bodyPr>
          <a:lstStyle/>
          <a:p>
            <a:r>
              <a:rPr lang="en-IN" sz="2800" b="1" dirty="0">
                <a:solidFill>
                  <a:schemeClr val="accent5"/>
                </a:solidFill>
              </a:rPr>
              <a:t>overview</a:t>
            </a:r>
          </a:p>
        </p:txBody>
      </p:sp>
      <p:sp>
        <p:nvSpPr>
          <p:cNvPr id="8" name="Rectangle 1">
            <a:extLst>
              <a:ext uri="{FF2B5EF4-FFF2-40B4-BE49-F238E27FC236}">
                <a16:creationId xmlns:a16="http://schemas.microsoft.com/office/drawing/2014/main" id="{54EB0CA2-CBEB-D447-4118-1E3FC259E5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1B2022"/>
                </a:solidFill>
                <a:effectLst/>
                <a:latin typeface="Poppins" panose="00000500000000000000" pitchFamily="2" charset="0"/>
              </a:rPr>
              <a:t>NeuroFleetX is an AI-driven platform that optimizes fleet operations through real-time monitoring, predictive analytics, and automated decision-making, enhancing efficiency, safety, and cost-effectiveness.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83DA5E18-5CBE-AE58-DF87-D656C66CBDC1}"/>
              </a:ext>
            </a:extLst>
          </p:cNvPr>
          <p:cNvSpPr txBox="1"/>
          <p:nvPr/>
        </p:nvSpPr>
        <p:spPr>
          <a:xfrm>
            <a:off x="1148629" y="4673602"/>
            <a:ext cx="9917082" cy="1200329"/>
          </a:xfrm>
          <a:prstGeom prst="rect">
            <a:avLst/>
          </a:prstGeom>
          <a:noFill/>
        </p:spPr>
        <p:txBody>
          <a:bodyPr wrap="square">
            <a:spAutoFit/>
          </a:bodyPr>
          <a:lstStyle/>
          <a:p>
            <a:r>
              <a:rPr lang="en-US" sz="2400" dirty="0" err="1"/>
              <a:t>NeuroFleetX</a:t>
            </a:r>
            <a:r>
              <a:rPr lang="en-US" sz="2400" dirty="0"/>
              <a:t> is an AI-driven platform that optimizes fleet operations through real-time monitoring, predictive analytics, and automated decision-making, enhancing efficiency, safety, and cost-effectiveness.</a:t>
            </a:r>
            <a:endParaRPr lang="en-IN" sz="2400" dirty="0"/>
          </a:p>
        </p:txBody>
      </p:sp>
    </p:spTree>
    <p:extLst>
      <p:ext uri="{BB962C8B-B14F-4D97-AF65-F5344CB8AC3E}">
        <p14:creationId xmlns:p14="http://schemas.microsoft.com/office/powerpoint/2010/main" val="3497674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4E4-93C2-7E25-C489-B1FB8638E245}"/>
              </a:ext>
            </a:extLst>
          </p:cNvPr>
          <p:cNvSpPr>
            <a:spLocks noGrp="1"/>
          </p:cNvSpPr>
          <p:nvPr>
            <p:ph type="title"/>
          </p:nvPr>
        </p:nvSpPr>
        <p:spPr>
          <a:xfrm>
            <a:off x="505871" y="736233"/>
            <a:ext cx="10131427" cy="711199"/>
          </a:xfrm>
        </p:spPr>
        <p:txBody>
          <a:bodyPr>
            <a:normAutofit fontScale="90000"/>
          </a:bodyPr>
          <a:lstStyle/>
          <a:p>
            <a:pPr algn="ctr"/>
            <a:r>
              <a:rPr lang="en-IN" sz="4000" dirty="0"/>
              <a:t>Authentication and Role Management</a:t>
            </a:r>
            <a:br>
              <a:rPr lang="en-US" sz="2400" b="1" dirty="0">
                <a:latin typeface="Times New Roman" panose="02020603050405020304" pitchFamily="18" charset="0"/>
                <a:cs typeface="Times New Roman" panose="02020603050405020304" pitchFamily="18" charset="0"/>
              </a:rPr>
            </a:br>
            <a:endParaRPr lang="en-IN" sz="2400" dirty="0"/>
          </a:p>
        </p:txBody>
      </p:sp>
      <p:sp>
        <p:nvSpPr>
          <p:cNvPr id="4" name="Rectangle 1">
            <a:extLst>
              <a:ext uri="{FF2B5EF4-FFF2-40B4-BE49-F238E27FC236}">
                <a16:creationId xmlns:a16="http://schemas.microsoft.com/office/drawing/2014/main" id="{8C88F39D-1B38-5620-B600-3AE660FDF4B4}"/>
              </a:ext>
            </a:extLst>
          </p:cNvPr>
          <p:cNvSpPr>
            <a:spLocks noGrp="1" noChangeArrowheads="1"/>
          </p:cNvSpPr>
          <p:nvPr>
            <p:ph type="body" idx="1"/>
          </p:nvPr>
        </p:nvSpPr>
        <p:spPr bwMode="auto">
          <a:xfrm>
            <a:off x="353247" y="1938023"/>
            <a:ext cx="5349285" cy="735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E214B8E2-606E-F63B-1C13-C5C4F01549E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D1B23532-35AE-8889-B436-55ACCB137C4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3E23962-1198-C396-9AA3-EB5D091C4568}"/>
              </a:ext>
            </a:extLst>
          </p:cNvPr>
          <p:cNvSpPr txBox="1"/>
          <p:nvPr/>
        </p:nvSpPr>
        <p:spPr>
          <a:xfrm>
            <a:off x="353247" y="3062140"/>
            <a:ext cx="6093228" cy="1200329"/>
          </a:xfrm>
          <a:prstGeom prst="rect">
            <a:avLst/>
          </a:prstGeom>
          <a:noFill/>
        </p:spPr>
        <p:txBody>
          <a:bodyPr wrap="square">
            <a:spAutoFit/>
          </a:bodyPr>
          <a:lstStyle/>
          <a:p>
            <a:r>
              <a:rPr lang="en-US" dirty="0"/>
              <a:t>Role-based access control (RBAC) ensures secure authentication and authorization by assigning permissions based on user roles, minimizing risks and enhancing data protection within the </a:t>
            </a:r>
            <a:r>
              <a:rPr lang="en-US" dirty="0" err="1"/>
              <a:t>NeuroFleetX</a:t>
            </a:r>
            <a:r>
              <a:rPr lang="en-US" dirty="0"/>
              <a:t> system.</a:t>
            </a:r>
            <a:endParaRPr lang="en-IN" dirty="0"/>
          </a:p>
        </p:txBody>
      </p:sp>
      <p:sp>
        <p:nvSpPr>
          <p:cNvPr id="12" name="TextBox 11">
            <a:extLst>
              <a:ext uri="{FF2B5EF4-FFF2-40B4-BE49-F238E27FC236}">
                <a16:creationId xmlns:a16="http://schemas.microsoft.com/office/drawing/2014/main" id="{14235212-D6B5-E575-9968-C41AD01F1D19}"/>
              </a:ext>
            </a:extLst>
          </p:cNvPr>
          <p:cNvSpPr txBox="1"/>
          <p:nvPr/>
        </p:nvSpPr>
        <p:spPr>
          <a:xfrm>
            <a:off x="353247" y="1608117"/>
            <a:ext cx="6093228" cy="1200329"/>
          </a:xfrm>
          <a:prstGeom prst="rect">
            <a:avLst/>
          </a:prstGeom>
          <a:noFill/>
        </p:spPr>
        <p:txBody>
          <a:bodyPr wrap="square">
            <a:spAutoFit/>
          </a:bodyPr>
          <a:lstStyle/>
          <a:p>
            <a:r>
              <a:rPr lang="en-US" dirty="0"/>
              <a:t>JWT-based authentication ensures secure, stateless user verification by encoding user credentials in digitally signed tokens, enabling efficient authorization and reducing server load without compromising security.</a:t>
            </a:r>
            <a:endParaRPr lang="en-IN" dirty="0"/>
          </a:p>
        </p:txBody>
      </p:sp>
      <p:sp>
        <p:nvSpPr>
          <p:cNvPr id="14" name="TextBox 13">
            <a:extLst>
              <a:ext uri="{FF2B5EF4-FFF2-40B4-BE49-F238E27FC236}">
                <a16:creationId xmlns:a16="http://schemas.microsoft.com/office/drawing/2014/main" id="{E0415AB3-977C-4459-375D-A3CD9DC15AD5}"/>
              </a:ext>
            </a:extLst>
          </p:cNvPr>
          <p:cNvSpPr txBox="1"/>
          <p:nvPr/>
        </p:nvSpPr>
        <p:spPr>
          <a:xfrm>
            <a:off x="353247" y="1295367"/>
            <a:ext cx="6093228" cy="369332"/>
          </a:xfrm>
          <a:prstGeom prst="rect">
            <a:avLst/>
          </a:prstGeom>
          <a:noFill/>
        </p:spPr>
        <p:txBody>
          <a:bodyPr wrap="square">
            <a:spAutoFit/>
          </a:bodyPr>
          <a:lstStyle/>
          <a:p>
            <a:r>
              <a:rPr lang="en-IN" b="1" dirty="0">
                <a:solidFill>
                  <a:schemeClr val="accent5"/>
                </a:solidFill>
              </a:rPr>
              <a:t>JWT-based authentication mechanisms</a:t>
            </a:r>
          </a:p>
        </p:txBody>
      </p:sp>
      <p:sp>
        <p:nvSpPr>
          <p:cNvPr id="16" name="TextBox 15">
            <a:extLst>
              <a:ext uri="{FF2B5EF4-FFF2-40B4-BE49-F238E27FC236}">
                <a16:creationId xmlns:a16="http://schemas.microsoft.com/office/drawing/2014/main" id="{554BFA69-52D0-73A4-1E7B-1EDB338E4D91}"/>
              </a:ext>
            </a:extLst>
          </p:cNvPr>
          <p:cNvSpPr txBox="1"/>
          <p:nvPr/>
        </p:nvSpPr>
        <p:spPr>
          <a:xfrm>
            <a:off x="371929" y="2808446"/>
            <a:ext cx="6093228" cy="369332"/>
          </a:xfrm>
          <a:prstGeom prst="rect">
            <a:avLst/>
          </a:prstGeom>
          <a:noFill/>
        </p:spPr>
        <p:txBody>
          <a:bodyPr wrap="square">
            <a:spAutoFit/>
          </a:bodyPr>
          <a:lstStyle/>
          <a:p>
            <a:r>
              <a:rPr lang="en-IN" b="1" dirty="0">
                <a:solidFill>
                  <a:schemeClr val="accent5"/>
                </a:solidFill>
              </a:rPr>
              <a:t>Role-based access control</a:t>
            </a:r>
          </a:p>
        </p:txBody>
      </p:sp>
      <p:sp>
        <p:nvSpPr>
          <p:cNvPr id="17" name="Rectangle 2">
            <a:extLst>
              <a:ext uri="{FF2B5EF4-FFF2-40B4-BE49-F238E27FC236}">
                <a16:creationId xmlns:a16="http://schemas.microsoft.com/office/drawing/2014/main" id="{C4C66AF9-0A04-6B36-8BB1-127CA9943FB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1B2022"/>
                </a:solidFill>
                <a:effectLst/>
                <a:latin typeface="Poppins" panose="00000500000000000000" pitchFamily="2" charset="0"/>
              </a:rPr>
              <a:t>Implements multi-factor authentication and role-based access control to ensure secure access. Employs end-to-end encryption and strict data governance to protect user privacy and safeguard sensitive fleet information.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D1457EDB-C3E6-96A4-8B06-CB6666AC1793}"/>
              </a:ext>
            </a:extLst>
          </p:cNvPr>
          <p:cNvSpPr txBox="1"/>
          <p:nvPr/>
        </p:nvSpPr>
        <p:spPr>
          <a:xfrm>
            <a:off x="334565" y="4538792"/>
            <a:ext cx="6261744" cy="1200329"/>
          </a:xfrm>
          <a:prstGeom prst="rect">
            <a:avLst/>
          </a:prstGeom>
          <a:noFill/>
        </p:spPr>
        <p:txBody>
          <a:bodyPr wrap="square">
            <a:spAutoFit/>
          </a:bodyPr>
          <a:lstStyle/>
          <a:p>
            <a:r>
              <a:rPr lang="en-US" dirty="0"/>
              <a:t>Implements multi-factor authentication and role-based access control to ensure secure access. Employs end-to-end encryption and strict data governance to protect user privacy and safeguard sensitive fleet information.</a:t>
            </a:r>
            <a:endParaRPr lang="en-IN" dirty="0"/>
          </a:p>
        </p:txBody>
      </p:sp>
      <p:sp>
        <p:nvSpPr>
          <p:cNvPr id="21" name="TextBox 20">
            <a:extLst>
              <a:ext uri="{FF2B5EF4-FFF2-40B4-BE49-F238E27FC236}">
                <a16:creationId xmlns:a16="http://schemas.microsoft.com/office/drawing/2014/main" id="{2FC7394C-4651-1129-2712-36B8BF44B897}"/>
              </a:ext>
            </a:extLst>
          </p:cNvPr>
          <p:cNvSpPr txBox="1"/>
          <p:nvPr/>
        </p:nvSpPr>
        <p:spPr>
          <a:xfrm>
            <a:off x="334565" y="4250000"/>
            <a:ext cx="11446624" cy="369332"/>
          </a:xfrm>
          <a:prstGeom prst="rect">
            <a:avLst/>
          </a:prstGeom>
          <a:noFill/>
        </p:spPr>
        <p:txBody>
          <a:bodyPr wrap="square">
            <a:spAutoFit/>
          </a:bodyPr>
          <a:lstStyle/>
          <a:p>
            <a:r>
              <a:rPr lang="en-IN" b="1" dirty="0">
                <a:solidFill>
                  <a:schemeClr val="accent5"/>
                </a:solidFill>
              </a:rPr>
              <a:t>Data protection and privacy</a:t>
            </a:r>
          </a:p>
        </p:txBody>
      </p:sp>
      <p:pic>
        <p:nvPicPr>
          <p:cNvPr id="23" name="Picture 22">
            <a:extLst>
              <a:ext uri="{FF2B5EF4-FFF2-40B4-BE49-F238E27FC236}">
                <a16:creationId xmlns:a16="http://schemas.microsoft.com/office/drawing/2014/main" id="{DA255395-0616-91F5-2124-F6E17EB71AE1}"/>
              </a:ext>
            </a:extLst>
          </p:cNvPr>
          <p:cNvPicPr>
            <a:picLocks noChangeAspect="1"/>
          </p:cNvPicPr>
          <p:nvPr/>
        </p:nvPicPr>
        <p:blipFill>
          <a:blip r:embed="rId2"/>
          <a:stretch>
            <a:fillRect/>
          </a:stretch>
        </p:blipFill>
        <p:spPr>
          <a:xfrm>
            <a:off x="6795698" y="1260785"/>
            <a:ext cx="4326731" cy="2649033"/>
          </a:xfrm>
          <a:prstGeom prst="rect">
            <a:avLst/>
          </a:prstGeom>
        </p:spPr>
      </p:pic>
      <p:pic>
        <p:nvPicPr>
          <p:cNvPr id="25" name="Picture 24">
            <a:extLst>
              <a:ext uri="{FF2B5EF4-FFF2-40B4-BE49-F238E27FC236}">
                <a16:creationId xmlns:a16="http://schemas.microsoft.com/office/drawing/2014/main" id="{615D6711-96FC-06A6-0385-A7C36D646D0F}"/>
              </a:ext>
            </a:extLst>
          </p:cNvPr>
          <p:cNvPicPr>
            <a:picLocks noChangeAspect="1"/>
          </p:cNvPicPr>
          <p:nvPr/>
        </p:nvPicPr>
        <p:blipFill>
          <a:blip r:embed="rId3"/>
          <a:stretch>
            <a:fillRect/>
          </a:stretch>
        </p:blipFill>
        <p:spPr>
          <a:xfrm>
            <a:off x="6795698" y="4067120"/>
            <a:ext cx="4326731" cy="2482289"/>
          </a:xfrm>
          <a:prstGeom prst="rect">
            <a:avLst/>
          </a:prstGeom>
        </p:spPr>
      </p:pic>
    </p:spTree>
    <p:extLst>
      <p:ext uri="{BB962C8B-B14F-4D97-AF65-F5344CB8AC3E}">
        <p14:creationId xmlns:p14="http://schemas.microsoft.com/office/powerpoint/2010/main" val="319362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3D0B9-CBF1-FC3F-4B1A-839EE4343CD8}"/>
              </a:ext>
            </a:extLst>
          </p:cNvPr>
          <p:cNvSpPr>
            <a:spLocks noGrp="1"/>
          </p:cNvSpPr>
          <p:nvPr>
            <p:ph type="title"/>
          </p:nvPr>
        </p:nvSpPr>
        <p:spPr/>
        <p:txBody>
          <a:bodyPr/>
          <a:lstStyle/>
          <a:p>
            <a:pPr algn="ctr"/>
            <a:r>
              <a:rPr lang="en-US" dirty="0"/>
              <a:t>Fleet Inventory and Vehicle Telemetry</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8F12E21-FB24-129B-CADF-9E07213E08D0}"/>
              </a:ext>
            </a:extLst>
          </p:cNvPr>
          <p:cNvSpPr>
            <a:spLocks noGrp="1"/>
          </p:cNvSpPr>
          <p:nvPr>
            <p:ph sz="half" idx="1"/>
          </p:nvPr>
        </p:nvSpPr>
        <p:spPr>
          <a:xfrm>
            <a:off x="704364" y="1543738"/>
            <a:ext cx="5257799" cy="2329993"/>
          </a:xfrm>
        </p:spPr>
        <p:txBody>
          <a:bodyPr>
            <a:normAutofit/>
          </a:bodyPr>
          <a:lstStyle/>
          <a:p>
            <a:pPr marL="342900" indent="-342900" algn="just">
              <a:buFont typeface="Arial" panose="020B0604020202020204" pitchFamily="34" charset="0"/>
              <a:buChar char="•"/>
            </a:pPr>
            <a:r>
              <a:rPr lang="en-US" dirty="0"/>
              <a:t>The system stores the full fleet inventory, including each vehicle’s model, license details, operational status, and overall health. It enables real-time GPS tracking using latitude and longitude coordinates, allowing continuous visibility of vehicle movement..</a:t>
            </a:r>
            <a:endParaRPr lang="en-IN" dirty="0"/>
          </a:p>
        </p:txBody>
      </p:sp>
      <p:sp>
        <p:nvSpPr>
          <p:cNvPr id="5" name="Rectangle 1">
            <a:extLst>
              <a:ext uri="{FF2B5EF4-FFF2-40B4-BE49-F238E27FC236}">
                <a16:creationId xmlns:a16="http://schemas.microsoft.com/office/drawing/2014/main" id="{EF13B7AD-3631-4383-75E5-36623D18F110}"/>
              </a:ext>
            </a:extLst>
          </p:cNvPr>
          <p:cNvSpPr>
            <a:spLocks noGrp="1" noChangeArrowheads="1"/>
          </p:cNvSpPr>
          <p:nvPr>
            <p:ph sz="half" idx="2"/>
          </p:nvPr>
        </p:nvSpPr>
        <p:spPr bwMode="auto">
          <a:xfrm>
            <a:off x="6229838" y="1711180"/>
            <a:ext cx="562411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5"/>
                </a:solidFill>
                <a:effectLst/>
                <a:latin typeface="Poppins" panose="00000500000000000000" pitchFamily="2" charset="0"/>
              </a:rPr>
              <a:t>Target users: Admins, drivers, customers, emergency services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6F15211-1FA4-ACA7-B47F-1E2860BFB01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1B2022"/>
                </a:solidFill>
                <a:effectLst/>
                <a:latin typeface="Poppins" panose="00000500000000000000" pitchFamily="2" charset="0"/>
              </a:rPr>
              <a:t>NeuroFleetX serves admins, drivers, customers, and emergency services, providing AI-driven fleet oversight, real-time communication, enhanced safety, and efficient incident response for optimized fleet operations.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A6124E3F-AEB1-CCE1-88FF-29246E9052E4}"/>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1B2022"/>
                </a:solidFill>
                <a:effectLst/>
                <a:latin typeface="Poppins" panose="00000500000000000000" pitchFamily="2" charset="0"/>
              </a:rPr>
              <a:t>NeuroFleetX serves admins, drivers, customers, and emergency services, providing AI-driven fleet oversight, real-time communication, enhanced safety, and efficient incident response for optimized fleet operations.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7620E1F4-750C-5CED-AA5C-2B6002A27D3C}"/>
              </a:ext>
            </a:extLst>
          </p:cNvPr>
          <p:cNvSpPr txBox="1"/>
          <p:nvPr/>
        </p:nvSpPr>
        <p:spPr>
          <a:xfrm>
            <a:off x="6248400" y="2350505"/>
            <a:ext cx="4479174" cy="1754326"/>
          </a:xfrm>
          <a:prstGeom prst="rect">
            <a:avLst/>
          </a:prstGeom>
          <a:noFill/>
        </p:spPr>
        <p:txBody>
          <a:bodyPr wrap="square">
            <a:spAutoFit/>
          </a:bodyPr>
          <a:lstStyle/>
          <a:p>
            <a:r>
              <a:rPr lang="en-US" dirty="0" err="1"/>
              <a:t>NeuroFleetX</a:t>
            </a:r>
            <a:r>
              <a:rPr lang="en-US" dirty="0"/>
              <a:t> serves admins, drivers, customers, and emergency services, providing AI-driven fleet oversight, real-time communication, enhanced safety, and efficient incident response for optimized fleet operations.</a:t>
            </a:r>
            <a:endParaRPr lang="en-IN" dirty="0"/>
          </a:p>
        </p:txBody>
      </p:sp>
      <p:sp>
        <p:nvSpPr>
          <p:cNvPr id="12" name="TextBox 11">
            <a:extLst>
              <a:ext uri="{FF2B5EF4-FFF2-40B4-BE49-F238E27FC236}">
                <a16:creationId xmlns:a16="http://schemas.microsoft.com/office/drawing/2014/main" id="{523C115D-EEC9-AEAB-EA20-DBDA1CFF7E67}"/>
              </a:ext>
            </a:extLst>
          </p:cNvPr>
          <p:cNvSpPr txBox="1"/>
          <p:nvPr/>
        </p:nvSpPr>
        <p:spPr>
          <a:xfrm>
            <a:off x="6248400" y="4178182"/>
            <a:ext cx="10382596" cy="369332"/>
          </a:xfrm>
          <a:prstGeom prst="rect">
            <a:avLst/>
          </a:prstGeom>
          <a:noFill/>
        </p:spPr>
        <p:txBody>
          <a:bodyPr wrap="square">
            <a:spAutoFit/>
          </a:bodyPr>
          <a:lstStyle/>
          <a:p>
            <a:r>
              <a:rPr lang="en-IN" b="1" dirty="0">
                <a:solidFill>
                  <a:schemeClr val="accent5"/>
                </a:solidFill>
              </a:rPr>
              <a:t>Key highlights overview</a:t>
            </a:r>
          </a:p>
        </p:txBody>
      </p:sp>
      <p:sp>
        <p:nvSpPr>
          <p:cNvPr id="14" name="TextBox 13">
            <a:extLst>
              <a:ext uri="{FF2B5EF4-FFF2-40B4-BE49-F238E27FC236}">
                <a16:creationId xmlns:a16="http://schemas.microsoft.com/office/drawing/2014/main" id="{639EE98F-CE96-816F-5BCD-A0DE89C9B891}"/>
              </a:ext>
            </a:extLst>
          </p:cNvPr>
          <p:cNvSpPr txBox="1"/>
          <p:nvPr/>
        </p:nvSpPr>
        <p:spPr>
          <a:xfrm>
            <a:off x="6248400" y="4685269"/>
            <a:ext cx="5406535" cy="1200329"/>
          </a:xfrm>
          <a:prstGeom prst="rect">
            <a:avLst/>
          </a:prstGeom>
          <a:noFill/>
        </p:spPr>
        <p:txBody>
          <a:bodyPr wrap="square">
            <a:spAutoFit/>
          </a:bodyPr>
          <a:lstStyle/>
          <a:p>
            <a:r>
              <a:rPr lang="en-US" dirty="0" err="1"/>
              <a:t>NeuroFleetX</a:t>
            </a:r>
            <a:r>
              <a:rPr lang="en-US" dirty="0"/>
              <a:t> integrates AI to optimize fleet operations, enhancing efficiency, reducing costs, improving safety, and providing real-time data insights for smarter decision-making and seamless management.</a:t>
            </a:r>
            <a:endParaRPr lang="en-IN" dirty="0"/>
          </a:p>
        </p:txBody>
      </p:sp>
      <p:pic>
        <p:nvPicPr>
          <p:cNvPr id="20" name="Picture 19">
            <a:extLst>
              <a:ext uri="{FF2B5EF4-FFF2-40B4-BE49-F238E27FC236}">
                <a16:creationId xmlns:a16="http://schemas.microsoft.com/office/drawing/2014/main" id="{6A0CD0DB-764C-CC5A-45B7-AA6AADA70C15}"/>
              </a:ext>
            </a:extLst>
          </p:cNvPr>
          <p:cNvPicPr>
            <a:picLocks noChangeAspect="1"/>
          </p:cNvPicPr>
          <p:nvPr/>
        </p:nvPicPr>
        <p:blipFill>
          <a:blip r:embed="rId2"/>
          <a:stretch>
            <a:fillRect/>
          </a:stretch>
        </p:blipFill>
        <p:spPr>
          <a:xfrm>
            <a:off x="1093676" y="3557766"/>
            <a:ext cx="4479174" cy="2816802"/>
          </a:xfrm>
          <a:prstGeom prst="rect">
            <a:avLst/>
          </a:prstGeom>
        </p:spPr>
      </p:pic>
    </p:spTree>
    <p:extLst>
      <p:ext uri="{BB962C8B-B14F-4D97-AF65-F5344CB8AC3E}">
        <p14:creationId xmlns:p14="http://schemas.microsoft.com/office/powerpoint/2010/main" val="72432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912C-5C06-F0E2-6CD9-4F1B43E8328E}"/>
              </a:ext>
            </a:extLst>
          </p:cNvPr>
          <p:cNvSpPr>
            <a:spLocks noGrp="1"/>
          </p:cNvSpPr>
          <p:nvPr>
            <p:ph type="title"/>
          </p:nvPr>
        </p:nvSpPr>
        <p:spPr>
          <a:xfrm>
            <a:off x="1154419" y="314634"/>
            <a:ext cx="9588196" cy="658760"/>
          </a:xfrm>
        </p:spPr>
        <p:txBody>
          <a:bodyPr/>
          <a:lstStyle/>
          <a:p>
            <a:pPr algn="ctr"/>
            <a:r>
              <a:rPr lang="en-US" dirty="0"/>
              <a:t>AI Route and Load Optimization Engine</a:t>
            </a:r>
            <a:endParaRPr lang="en-IN"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06932AF2-8288-2BD7-513F-87D7BF70FCC6}"/>
              </a:ext>
            </a:extLst>
          </p:cNvPr>
          <p:cNvSpPr>
            <a:spLocks noGrp="1" noChangeArrowheads="1"/>
          </p:cNvSpPr>
          <p:nvPr>
            <p:ph type="body" idx="1"/>
          </p:nvPr>
        </p:nvSpPr>
        <p:spPr bwMode="auto">
          <a:xfrm>
            <a:off x="344844" y="1282737"/>
            <a:ext cx="600607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Tx/>
              <a:buSzTx/>
              <a:buFontTx/>
              <a:buChar char="•"/>
            </a:pPr>
            <a:r>
              <a:rPr lang="en-IN" sz="1800"/>
              <a:t>Climate-aware tropical optimization</a:t>
            </a:r>
          </a:p>
          <a:p>
            <a:pPr lvl="0" defTabSz="914400" eaLnBrk="0" fontAlgn="base" hangingPunct="0">
              <a:spcBef>
                <a:spcPct val="0"/>
              </a:spcBef>
              <a:spcAft>
                <a:spcPct val="0"/>
              </a:spcAft>
              <a:buClrTx/>
              <a:buSzTx/>
              <a:buFontTx/>
              <a:buChar char="•"/>
            </a:pPr>
            <a:r>
              <a:rPr lang="en-US" sz="1800"/>
              <a:t>Smart route recommendation for faster trips</a:t>
            </a:r>
          </a:p>
          <a:p>
            <a:pPr lvl="0" defTabSz="914400" eaLnBrk="0" fontAlgn="base" hangingPunct="0">
              <a:spcBef>
                <a:spcPct val="0"/>
              </a:spcBef>
              <a:spcAft>
                <a:spcPct val="0"/>
              </a:spcAft>
              <a:buClrTx/>
              <a:buSzTx/>
              <a:buFontTx/>
              <a:buChar char="•"/>
            </a:pPr>
            <a:r>
              <a:rPr lang="en-US" sz="1800"/>
              <a:t>Load balancing across vehicle fleet</a:t>
            </a:r>
          </a:p>
          <a:p>
            <a:pPr lvl="0" defTabSz="914400" eaLnBrk="0" fontAlgn="base" hangingPunct="0">
              <a:spcBef>
                <a:spcPct val="0"/>
              </a:spcBef>
              <a:spcAft>
                <a:spcPct val="0"/>
              </a:spcAft>
              <a:buClrTx/>
              <a:buSzTx/>
              <a:buFontTx/>
              <a:buChar char="•"/>
            </a:pPr>
            <a:r>
              <a:rPr lang="en-US" sz="1800"/>
              <a:t>Predicts demand peaks and optimizes resource allocation</a:t>
            </a:r>
          </a:p>
          <a:p>
            <a:pPr lvl="0" defTabSz="914400" eaLnBrk="0" fontAlgn="base" hangingPunct="0">
              <a:spcBef>
                <a:spcPct val="0"/>
              </a:spcBef>
              <a:spcAft>
                <a:spcPct val="0"/>
              </a:spcAft>
              <a:buClrTx/>
              <a:buSzTx/>
              <a:buFontTx/>
              <a:buChar char="•"/>
            </a:pPr>
            <a:r>
              <a:rPr lang="en-US" sz="1800"/>
              <a:t>Reduces operational cost &amp; improves mobility efficiency</a:t>
            </a: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80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EE662EA-5405-1159-F50C-F201837EA6BF}"/>
              </a:ext>
            </a:extLst>
          </p:cNvPr>
          <p:cNvSpPr txBox="1"/>
          <p:nvPr/>
        </p:nvSpPr>
        <p:spPr>
          <a:xfrm>
            <a:off x="344844" y="2882730"/>
            <a:ext cx="6093228" cy="369332"/>
          </a:xfrm>
          <a:prstGeom prst="rect">
            <a:avLst/>
          </a:prstGeom>
          <a:noFill/>
        </p:spPr>
        <p:txBody>
          <a:bodyPr wrap="square">
            <a:spAutoFit/>
          </a:bodyPr>
          <a:lstStyle/>
          <a:p>
            <a:r>
              <a:rPr lang="en-US" b="1" dirty="0">
                <a:solidFill>
                  <a:schemeClr val="accent5"/>
                </a:solidFill>
              </a:rPr>
              <a:t>Data analytics on routes and traffic flow</a:t>
            </a:r>
            <a:endParaRPr lang="en-IN" b="1" dirty="0">
              <a:solidFill>
                <a:schemeClr val="accent5"/>
              </a:solidFill>
            </a:endParaRPr>
          </a:p>
        </p:txBody>
      </p:sp>
      <p:sp>
        <p:nvSpPr>
          <p:cNvPr id="7" name="TextBox 6">
            <a:extLst>
              <a:ext uri="{FF2B5EF4-FFF2-40B4-BE49-F238E27FC236}">
                <a16:creationId xmlns:a16="http://schemas.microsoft.com/office/drawing/2014/main" id="{3E50747E-0F3B-4C15-3D3F-3AB72FF64213}"/>
              </a:ext>
            </a:extLst>
          </p:cNvPr>
          <p:cNvSpPr txBox="1"/>
          <p:nvPr/>
        </p:nvSpPr>
        <p:spPr>
          <a:xfrm>
            <a:off x="344844" y="3267895"/>
            <a:ext cx="5751156" cy="1200329"/>
          </a:xfrm>
          <a:prstGeom prst="rect">
            <a:avLst/>
          </a:prstGeom>
          <a:noFill/>
        </p:spPr>
        <p:txBody>
          <a:bodyPr wrap="square">
            <a:spAutoFit/>
          </a:bodyPr>
          <a:lstStyle/>
          <a:p>
            <a:r>
              <a:rPr lang="en-US" dirty="0"/>
              <a:t>Analyzes route efficiency and traffic patterns using AI to optimize fleet scheduling, reduce delays, and enhance fuel economy, ensuring improved overall system performance and cost savings.</a:t>
            </a:r>
            <a:endParaRPr lang="en-IN" dirty="0"/>
          </a:p>
        </p:txBody>
      </p:sp>
      <p:sp>
        <p:nvSpPr>
          <p:cNvPr id="8" name="Rectangle 1">
            <a:extLst>
              <a:ext uri="{FF2B5EF4-FFF2-40B4-BE49-F238E27FC236}">
                <a16:creationId xmlns:a16="http://schemas.microsoft.com/office/drawing/2014/main" id="{263B1824-9570-07DA-8C6B-9502862F47AD}"/>
              </a:ext>
            </a:extLst>
          </p:cNvPr>
          <p:cNvSpPr>
            <a:spLocks noChangeArrowheads="1"/>
          </p:cNvSpPr>
          <p:nvPr/>
        </p:nvSpPr>
        <p:spPr bwMode="auto">
          <a:xfrm>
            <a:off x="6438072" y="1114044"/>
            <a:ext cx="42915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1" i="0" u="none" strike="noStrike" cap="none" normalizeH="0" baseline="0">
              <a:ln>
                <a:noFill/>
              </a:ln>
              <a:solidFill>
                <a:schemeClr val="accent5"/>
              </a:solidFill>
              <a:effectLst/>
              <a:latin typeface="Poppins" panose="00000500000000000000" pitchFamily="2" charset="0"/>
            </a:endParaRPr>
          </a:p>
          <a:p>
            <a:pPr marL="0" marR="0" lvl="0" indent="0" algn="l" defTabSz="914400" rtl="0" eaLnBrk="0" fontAlgn="ctr" latinLnBrk="0" hangingPunct="0">
              <a:lnSpc>
                <a:spcPct val="100000"/>
              </a:lnSpc>
              <a:spcBef>
                <a:spcPct val="0"/>
              </a:spcBef>
              <a:spcAft>
                <a:spcPct val="0"/>
              </a:spcAft>
              <a:buClrTx/>
              <a:buSzTx/>
              <a:buFontTx/>
              <a:buChar char="•"/>
              <a:tabLst/>
            </a:pPr>
            <a:r>
              <a:rPr kumimoji="0" lang="en-US" altLang="en-US" sz="1500" b="1" i="0" u="none" strike="noStrike" cap="none" normalizeH="0" baseline="0">
                <a:ln>
                  <a:noFill/>
                </a:ln>
                <a:solidFill>
                  <a:schemeClr val="accent5"/>
                </a:solidFill>
                <a:effectLst/>
                <a:latin typeface="Poppins" panose="00000500000000000000" pitchFamily="2" charset="0"/>
              </a:rPr>
              <a:t>Enhancing fuel efficiency and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accent5"/>
              </a:solidFill>
              <a:effectLst/>
              <a:latin typeface="Arial" panose="020B0604020202020204" pitchFamily="34" charset="0"/>
            </a:endParaRPr>
          </a:p>
        </p:txBody>
      </p:sp>
      <p:sp>
        <p:nvSpPr>
          <p:cNvPr id="10" name="TextBox 9">
            <a:extLst>
              <a:ext uri="{FF2B5EF4-FFF2-40B4-BE49-F238E27FC236}">
                <a16:creationId xmlns:a16="http://schemas.microsoft.com/office/drawing/2014/main" id="{5BEC65D6-8EB0-52D8-CE30-23E17DA64121}"/>
              </a:ext>
            </a:extLst>
          </p:cNvPr>
          <p:cNvSpPr txBox="1"/>
          <p:nvPr/>
        </p:nvSpPr>
        <p:spPr>
          <a:xfrm>
            <a:off x="6527792" y="1674674"/>
            <a:ext cx="4291560" cy="3416320"/>
          </a:xfrm>
          <a:prstGeom prst="rect">
            <a:avLst/>
          </a:prstGeom>
          <a:noFill/>
        </p:spPr>
        <p:txBody>
          <a:bodyPr wrap="square">
            <a:spAutoFit/>
          </a:bodyPr>
          <a:lstStyle/>
          <a:p>
            <a:r>
              <a:rPr lang="en-US" dirty="0"/>
              <a:t>Leverages AI to optimize routes and driving behavior, reducing fuel consumption and operational costs while enhancing overall fleet efficiency and sustainability through predictive analytics and real-time performance monitoring.</a:t>
            </a:r>
          </a:p>
          <a:p>
            <a:r>
              <a:rPr lang="en-US" dirty="0"/>
              <a:t>Leverages predictive analytics to forecast fleet performance, enabling proactive maintenance scheduling, route optimization, and resource allocation for enhanced operational efficiency and reduced downtime.</a:t>
            </a:r>
            <a:endParaRPr lang="en-IN" dirty="0"/>
          </a:p>
        </p:txBody>
      </p:sp>
      <p:sp>
        <p:nvSpPr>
          <p:cNvPr id="11" name="Rectangle 2">
            <a:extLst>
              <a:ext uri="{FF2B5EF4-FFF2-40B4-BE49-F238E27FC236}">
                <a16:creationId xmlns:a16="http://schemas.microsoft.com/office/drawing/2014/main" id="{5281298B-2A33-CF04-4346-C2364E551C6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a:ln>
                <a:noFill/>
              </a:ln>
              <a:solidFill>
                <a:srgbClr val="1B2022"/>
              </a:solidFill>
              <a:effectLst/>
              <a:latin typeface="Poppins" panose="00000500000000000000" pitchFamily="2" charset="0"/>
            </a:endParaRPr>
          </a:p>
          <a:p>
            <a:pPr marL="0" marR="0" lvl="0" indent="0" algn="l" defTabSz="914400" rtl="0" eaLnBrk="0" fontAlgn="t" latinLnBrk="0" hangingPunct="0">
              <a:lnSpc>
                <a:spcPct val="100000"/>
              </a:lnSpc>
              <a:spcBef>
                <a:spcPct val="0"/>
              </a:spcBef>
              <a:spcAft>
                <a:spcPct val="0"/>
              </a:spcAft>
              <a:buClrTx/>
              <a:buSzTx/>
              <a:buFontTx/>
              <a:buChar char="•"/>
              <a:tabLst/>
            </a:pPr>
            <a:r>
              <a:rPr kumimoji="0" lang="en-US" altLang="en-US" sz="1500" b="0" i="0" u="none" strike="noStrike" cap="none" normalizeH="0" baseline="0">
                <a:ln>
                  <a:noFill/>
                </a:ln>
                <a:solidFill>
                  <a:srgbClr val="1B2022"/>
                </a:solidFill>
                <a:effectLst/>
                <a:latin typeface="Poppins" panose="00000500000000000000" pitchFamily="2" charset="0"/>
              </a:rPr>
              <a:t>Leverages predictive analytics to forecast fleet performance, enabling proactive maintenance scheduling, route optimization, and resource allocation for enhanced operational efficiency and reduced downtime.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DC8FA26F-EC31-DC13-49E4-1D0451C597EF}"/>
              </a:ext>
            </a:extLst>
          </p:cNvPr>
          <p:cNvPicPr>
            <a:picLocks noChangeAspect="1"/>
          </p:cNvPicPr>
          <p:nvPr/>
        </p:nvPicPr>
        <p:blipFill>
          <a:blip r:embed="rId2"/>
          <a:stretch>
            <a:fillRect/>
          </a:stretch>
        </p:blipFill>
        <p:spPr>
          <a:xfrm>
            <a:off x="2284279" y="4416562"/>
            <a:ext cx="3901441" cy="2102982"/>
          </a:xfrm>
          <a:prstGeom prst="rect">
            <a:avLst/>
          </a:prstGeom>
        </p:spPr>
      </p:pic>
    </p:spTree>
    <p:extLst>
      <p:ext uri="{BB962C8B-B14F-4D97-AF65-F5344CB8AC3E}">
        <p14:creationId xmlns:p14="http://schemas.microsoft.com/office/powerpoint/2010/main" val="3828107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053CF-370D-D08A-02D5-14EC6EBF19D8}"/>
              </a:ext>
            </a:extLst>
          </p:cNvPr>
          <p:cNvSpPr>
            <a:spLocks noGrp="1"/>
          </p:cNvSpPr>
          <p:nvPr>
            <p:ph type="title"/>
          </p:nvPr>
        </p:nvSpPr>
        <p:spPr>
          <a:xfrm>
            <a:off x="1559934" y="309716"/>
            <a:ext cx="8714598" cy="560439"/>
          </a:xfrm>
        </p:spPr>
        <p:txBody>
          <a:bodyPr>
            <a:normAutofit fontScale="90000"/>
          </a:bodyPr>
          <a:lstStyle/>
          <a:p>
            <a:pPr algn="ctr"/>
            <a:r>
              <a:rPr lang="en-US" dirty="0"/>
              <a:t>Predictive Maintenance and Health Analysis</a:t>
            </a:r>
            <a:endParaRPr lang="en-IN" b="1"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F08A3665-CC7A-4E54-2539-AEF6DE5A8353}"/>
              </a:ext>
            </a:extLst>
          </p:cNvPr>
          <p:cNvSpPr>
            <a:spLocks noGrp="1" noChangeArrowheads="1"/>
          </p:cNvSpPr>
          <p:nvPr>
            <p:ph sz="half" idx="1"/>
          </p:nvPr>
        </p:nvSpPr>
        <p:spPr bwMode="auto">
          <a:xfrm>
            <a:off x="173940" y="870155"/>
            <a:ext cx="709151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dirty="0"/>
              <a:t>The system uses real-time telemetry data to detect early warning signals and identify potential issues before they escalate. It efficiently tracks all forms of maintenance, including scheduled servicing, emergency repairs, and predictive maintenance based on vehicle performance trends. By proactively addressing faults, the platform helps prevent unexpected breakdowns and ensures smoother fleet operations. It also provides accurate maintenance cost estimation, enabling better budgeting and resource planning. Overall, this approach significantly improves fleet reliability, reduces downtime, and extends the service life of vehicles.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6" name="Content Placeholder 15">
            <a:extLst>
              <a:ext uri="{FF2B5EF4-FFF2-40B4-BE49-F238E27FC236}">
                <a16:creationId xmlns:a16="http://schemas.microsoft.com/office/drawing/2014/main" id="{D4033524-7368-987F-1465-488D396A78CC}"/>
              </a:ext>
            </a:extLst>
          </p:cNvPr>
          <p:cNvPicPr>
            <a:picLocks noGrp="1" noChangeAspect="1"/>
          </p:cNvPicPr>
          <p:nvPr>
            <p:ph sz="half" idx="2"/>
          </p:nvPr>
        </p:nvPicPr>
        <p:blipFill>
          <a:blip r:embed="rId2"/>
          <a:stretch>
            <a:fillRect/>
          </a:stretch>
        </p:blipFill>
        <p:spPr>
          <a:xfrm>
            <a:off x="600970" y="4000782"/>
            <a:ext cx="4995862" cy="2551579"/>
          </a:xfrm>
        </p:spPr>
      </p:pic>
      <p:pic>
        <p:nvPicPr>
          <p:cNvPr id="18" name="Picture 17">
            <a:extLst>
              <a:ext uri="{FF2B5EF4-FFF2-40B4-BE49-F238E27FC236}">
                <a16:creationId xmlns:a16="http://schemas.microsoft.com/office/drawing/2014/main" id="{3A9C83D2-EF5C-F6FF-59B5-B8982E69CD51}"/>
              </a:ext>
            </a:extLst>
          </p:cNvPr>
          <p:cNvPicPr>
            <a:picLocks noChangeAspect="1"/>
          </p:cNvPicPr>
          <p:nvPr/>
        </p:nvPicPr>
        <p:blipFill>
          <a:blip r:embed="rId3"/>
          <a:stretch>
            <a:fillRect/>
          </a:stretch>
        </p:blipFill>
        <p:spPr>
          <a:xfrm>
            <a:off x="7265454" y="2569621"/>
            <a:ext cx="4361411" cy="2862322"/>
          </a:xfrm>
          <a:prstGeom prst="rect">
            <a:avLst/>
          </a:prstGeom>
        </p:spPr>
      </p:pic>
    </p:spTree>
    <p:extLst>
      <p:ext uri="{BB962C8B-B14F-4D97-AF65-F5344CB8AC3E}">
        <p14:creationId xmlns:p14="http://schemas.microsoft.com/office/powerpoint/2010/main" val="3342325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4038-8F55-FA4E-1EE2-A3BFBE8FF7D9}"/>
              </a:ext>
            </a:extLst>
          </p:cNvPr>
          <p:cNvSpPr>
            <a:spLocks noGrp="1"/>
          </p:cNvSpPr>
          <p:nvPr>
            <p:ph type="title"/>
          </p:nvPr>
        </p:nvSpPr>
        <p:spPr>
          <a:xfrm>
            <a:off x="685801" y="609602"/>
            <a:ext cx="10131427" cy="737418"/>
          </a:xfrm>
        </p:spPr>
        <p:txBody>
          <a:bodyPr/>
          <a:lstStyle/>
          <a:p>
            <a:pPr algn="ctr"/>
            <a:r>
              <a:rPr lang="en-US" dirty="0"/>
              <a:t>Customer Booking and Smart Recommendations</a:t>
            </a:r>
            <a:endParaRPr lang="en-IN" b="1" dirty="0"/>
          </a:p>
        </p:txBody>
      </p:sp>
      <p:sp>
        <p:nvSpPr>
          <p:cNvPr id="4" name="Rectangle 1">
            <a:extLst>
              <a:ext uri="{FF2B5EF4-FFF2-40B4-BE49-F238E27FC236}">
                <a16:creationId xmlns:a16="http://schemas.microsoft.com/office/drawing/2014/main" id="{542C2B2B-CEAD-0917-BAE4-6999AB2FC08E}"/>
              </a:ext>
            </a:extLst>
          </p:cNvPr>
          <p:cNvSpPr>
            <a:spLocks noGrp="1" noChangeArrowheads="1"/>
          </p:cNvSpPr>
          <p:nvPr>
            <p:ph type="body" idx="1"/>
          </p:nvPr>
        </p:nvSpPr>
        <p:spPr bwMode="auto">
          <a:xfrm>
            <a:off x="367772" y="1347020"/>
            <a:ext cx="1013142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User-friendly ride booking (pickup → destination)</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Intelligent matching of best vehicle-driver pair</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Real-time booking updates (Pending → Completed)</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Auto fare calculation &amp; rating system</a:t>
            </a:r>
          </a:p>
          <a:p>
            <a:pPr marL="285750" lvl="0" indent="-285750" defTabSz="914400" eaLnBrk="0" fontAlgn="base" hangingPunct="0">
              <a:spcBef>
                <a:spcPct val="0"/>
              </a:spcBef>
              <a:spcAft>
                <a:spcPct val="0"/>
              </a:spcAft>
              <a:buClrTx/>
              <a:buSzTx/>
              <a:buFont typeface="Arial" panose="020B0604020202020204" pitchFamily="34" charset="0"/>
              <a:buChar char="•"/>
            </a:pPr>
            <a:r>
              <a:rPr lang="en-IN" sz="1800" dirty="0"/>
              <a:t>Personalized ride suggestions &amp; route recommendations</a:t>
            </a:r>
            <a:endParaRPr lang="en-US" alt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A65D53-2181-4A1A-A08E-1D98ED39F1D7}"/>
              </a:ext>
            </a:extLst>
          </p:cNvPr>
          <p:cNvPicPr>
            <a:picLocks noChangeAspect="1"/>
          </p:cNvPicPr>
          <p:nvPr/>
        </p:nvPicPr>
        <p:blipFill>
          <a:blip r:embed="rId2"/>
          <a:stretch>
            <a:fillRect/>
          </a:stretch>
        </p:blipFill>
        <p:spPr>
          <a:xfrm>
            <a:off x="394175" y="3111454"/>
            <a:ext cx="5701825" cy="3429000"/>
          </a:xfrm>
          <a:prstGeom prst="rect">
            <a:avLst/>
          </a:prstGeom>
        </p:spPr>
      </p:pic>
      <p:pic>
        <p:nvPicPr>
          <p:cNvPr id="7" name="Picture 6">
            <a:extLst>
              <a:ext uri="{FF2B5EF4-FFF2-40B4-BE49-F238E27FC236}">
                <a16:creationId xmlns:a16="http://schemas.microsoft.com/office/drawing/2014/main" id="{D119A472-70D0-C156-FED4-09F8C6AD7237}"/>
              </a:ext>
            </a:extLst>
          </p:cNvPr>
          <p:cNvPicPr>
            <a:picLocks noChangeAspect="1"/>
          </p:cNvPicPr>
          <p:nvPr/>
        </p:nvPicPr>
        <p:blipFill>
          <a:blip r:embed="rId3"/>
          <a:stretch>
            <a:fillRect/>
          </a:stretch>
        </p:blipFill>
        <p:spPr>
          <a:xfrm>
            <a:off x="6489470" y="1309296"/>
            <a:ext cx="5334757" cy="4288968"/>
          </a:xfrm>
          <a:prstGeom prst="rect">
            <a:avLst/>
          </a:prstGeom>
        </p:spPr>
      </p:pic>
    </p:spTree>
    <p:extLst>
      <p:ext uri="{BB962C8B-B14F-4D97-AF65-F5344CB8AC3E}">
        <p14:creationId xmlns:p14="http://schemas.microsoft.com/office/powerpoint/2010/main" val="3893816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1EF0-F15B-2362-CA7F-AF3AB9B08A52}"/>
              </a:ext>
            </a:extLst>
          </p:cNvPr>
          <p:cNvSpPr>
            <a:spLocks noGrp="1"/>
          </p:cNvSpPr>
          <p:nvPr>
            <p:ph type="title"/>
          </p:nvPr>
        </p:nvSpPr>
        <p:spPr>
          <a:xfrm>
            <a:off x="911943" y="226143"/>
            <a:ext cx="10131427" cy="698089"/>
          </a:xfrm>
        </p:spPr>
        <p:txBody>
          <a:bodyPr/>
          <a:lstStyle/>
          <a:p>
            <a:pPr algn="ctr"/>
            <a:r>
              <a:rPr lang="en-US" dirty="0"/>
              <a:t>Admin Dashboard and Urban Mobility Insights</a:t>
            </a:r>
            <a:endParaRPr lang="en-IN" b="1"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62D98E7E-7327-58F0-172A-1FD315ED5B74}"/>
              </a:ext>
            </a:extLst>
          </p:cNvPr>
          <p:cNvSpPr>
            <a:spLocks noGrp="1" noChangeArrowheads="1"/>
          </p:cNvSpPr>
          <p:nvPr>
            <p:ph type="body" idx="1"/>
          </p:nvPr>
        </p:nvSpPr>
        <p:spPr bwMode="auto">
          <a:xfrm>
            <a:off x="558853" y="1244092"/>
            <a:ext cx="10837606"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Displays KPIs: total vehicles, revenue, bookings, ratings</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Shows fleet availability and system health metrics</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Monitors CPU, memory, network &amp; DB status</a:t>
            </a:r>
          </a:p>
          <a:p>
            <a:pPr marL="285750" lvl="0" indent="-285750" defTabSz="914400" eaLnBrk="0" fontAlgn="base" hangingPunct="0">
              <a:spcBef>
                <a:spcPct val="0"/>
              </a:spcBef>
              <a:spcAft>
                <a:spcPct val="0"/>
              </a:spcAft>
              <a:buClrTx/>
              <a:buSzTx/>
              <a:buFont typeface="Arial" panose="020B0604020202020204" pitchFamily="34" charset="0"/>
              <a:buChar char="•"/>
            </a:pPr>
            <a:r>
              <a:rPr lang="en-IN" sz="1800" dirty="0"/>
              <a:t>AI-driven analytics for traffic patterns &amp; fleet usage</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Helps admins make informed decisions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EC5AA6E-39FB-475D-9B58-DBC3E057A5A6}"/>
              </a:ext>
            </a:extLst>
          </p:cNvPr>
          <p:cNvSpPr txBox="1"/>
          <p:nvPr/>
        </p:nvSpPr>
        <p:spPr>
          <a:xfrm>
            <a:off x="558853" y="2887391"/>
            <a:ext cx="6093228" cy="369332"/>
          </a:xfrm>
          <a:prstGeom prst="rect">
            <a:avLst/>
          </a:prstGeom>
          <a:noFill/>
        </p:spPr>
        <p:txBody>
          <a:bodyPr wrap="square">
            <a:spAutoFit/>
          </a:bodyPr>
          <a:lstStyle/>
          <a:p>
            <a:r>
              <a:rPr lang="en-IN" b="1" dirty="0">
                <a:solidFill>
                  <a:schemeClr val="accent5"/>
                </a:solidFill>
              </a:rPr>
              <a:t>Spring Boot backend overview</a:t>
            </a:r>
          </a:p>
        </p:txBody>
      </p:sp>
      <p:sp>
        <p:nvSpPr>
          <p:cNvPr id="8" name="TextBox 7">
            <a:extLst>
              <a:ext uri="{FF2B5EF4-FFF2-40B4-BE49-F238E27FC236}">
                <a16:creationId xmlns:a16="http://schemas.microsoft.com/office/drawing/2014/main" id="{668B9788-00CE-A538-D04D-CDAEDF2A0632}"/>
              </a:ext>
            </a:extLst>
          </p:cNvPr>
          <p:cNvSpPr txBox="1"/>
          <p:nvPr/>
        </p:nvSpPr>
        <p:spPr>
          <a:xfrm>
            <a:off x="558853" y="3256723"/>
            <a:ext cx="6093228" cy="1200329"/>
          </a:xfrm>
          <a:prstGeom prst="rect">
            <a:avLst/>
          </a:prstGeom>
          <a:noFill/>
        </p:spPr>
        <p:txBody>
          <a:bodyPr wrap="square">
            <a:spAutoFit/>
          </a:bodyPr>
          <a:lstStyle/>
          <a:p>
            <a:r>
              <a:rPr lang="en-US" dirty="0"/>
              <a:t>Spring Boot backend provides a robust, scalable RESTful API architecture, enabling rapid development with embedded servers, seamless integration, and enhanced security features for efficient fleet data management.</a:t>
            </a:r>
            <a:endParaRPr lang="en-IN" dirty="0"/>
          </a:p>
        </p:txBody>
      </p:sp>
      <p:sp>
        <p:nvSpPr>
          <p:cNvPr id="10" name="TextBox 9">
            <a:extLst>
              <a:ext uri="{FF2B5EF4-FFF2-40B4-BE49-F238E27FC236}">
                <a16:creationId xmlns:a16="http://schemas.microsoft.com/office/drawing/2014/main" id="{FAB7BB47-CA59-9004-5FE7-41FE4587A30B}"/>
              </a:ext>
            </a:extLst>
          </p:cNvPr>
          <p:cNvSpPr txBox="1"/>
          <p:nvPr/>
        </p:nvSpPr>
        <p:spPr>
          <a:xfrm>
            <a:off x="558853" y="4457052"/>
            <a:ext cx="6093228" cy="369332"/>
          </a:xfrm>
          <a:prstGeom prst="rect">
            <a:avLst/>
          </a:prstGeom>
          <a:noFill/>
        </p:spPr>
        <p:txBody>
          <a:bodyPr wrap="square">
            <a:spAutoFit/>
          </a:bodyPr>
          <a:lstStyle/>
          <a:p>
            <a:r>
              <a:rPr lang="en-IN" b="1" dirty="0">
                <a:solidFill>
                  <a:schemeClr val="accent5"/>
                </a:solidFill>
              </a:rPr>
              <a:t>React + TypeScript frontend features</a:t>
            </a:r>
          </a:p>
        </p:txBody>
      </p:sp>
      <p:sp>
        <p:nvSpPr>
          <p:cNvPr id="12" name="TextBox 11">
            <a:extLst>
              <a:ext uri="{FF2B5EF4-FFF2-40B4-BE49-F238E27FC236}">
                <a16:creationId xmlns:a16="http://schemas.microsoft.com/office/drawing/2014/main" id="{FBBBF940-D9F3-1941-5065-0A520906B1C2}"/>
              </a:ext>
            </a:extLst>
          </p:cNvPr>
          <p:cNvSpPr txBox="1"/>
          <p:nvPr/>
        </p:nvSpPr>
        <p:spPr>
          <a:xfrm>
            <a:off x="558853" y="4826384"/>
            <a:ext cx="6093228" cy="1200329"/>
          </a:xfrm>
          <a:prstGeom prst="rect">
            <a:avLst/>
          </a:prstGeom>
          <a:noFill/>
        </p:spPr>
        <p:txBody>
          <a:bodyPr wrap="square">
            <a:spAutoFit/>
          </a:bodyPr>
          <a:lstStyle/>
          <a:p>
            <a:r>
              <a:rPr lang="en-IN" dirty="0"/>
              <a:t>React with TypeScript enhances </a:t>
            </a:r>
            <a:r>
              <a:rPr lang="en-IN" dirty="0" err="1"/>
              <a:t>NeuroFleetX’s</a:t>
            </a:r>
            <a:r>
              <a:rPr lang="en-IN" dirty="0"/>
              <a:t> frontend by enabling type safety, scalable component architecture, and improved developer productivity, ensuring robust, maintainable, and high-performance user interfaces.</a:t>
            </a:r>
          </a:p>
        </p:txBody>
      </p:sp>
      <p:pic>
        <p:nvPicPr>
          <p:cNvPr id="14" name="Picture 13">
            <a:extLst>
              <a:ext uri="{FF2B5EF4-FFF2-40B4-BE49-F238E27FC236}">
                <a16:creationId xmlns:a16="http://schemas.microsoft.com/office/drawing/2014/main" id="{25D3D731-0DA8-5470-D79C-E5EFDEF1E2F6}"/>
              </a:ext>
            </a:extLst>
          </p:cNvPr>
          <p:cNvPicPr>
            <a:picLocks noChangeAspect="1"/>
          </p:cNvPicPr>
          <p:nvPr/>
        </p:nvPicPr>
        <p:blipFill>
          <a:blip r:embed="rId2"/>
          <a:stretch>
            <a:fillRect/>
          </a:stretch>
        </p:blipFill>
        <p:spPr>
          <a:xfrm>
            <a:off x="6384174" y="1571828"/>
            <a:ext cx="5248973" cy="3369789"/>
          </a:xfrm>
          <a:prstGeom prst="rect">
            <a:avLst/>
          </a:prstGeom>
        </p:spPr>
      </p:pic>
    </p:spTree>
    <p:extLst>
      <p:ext uri="{BB962C8B-B14F-4D97-AF65-F5344CB8AC3E}">
        <p14:creationId xmlns:p14="http://schemas.microsoft.com/office/powerpoint/2010/main" val="2725089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53EA-4CF1-59BD-B223-89BAB6CB767C}"/>
              </a:ext>
            </a:extLst>
          </p:cNvPr>
          <p:cNvSpPr>
            <a:spLocks noGrp="1"/>
          </p:cNvSpPr>
          <p:nvPr>
            <p:ph type="title"/>
          </p:nvPr>
        </p:nvSpPr>
        <p:spPr>
          <a:xfrm>
            <a:off x="756179" y="383459"/>
            <a:ext cx="10131425" cy="599768"/>
          </a:xfrm>
        </p:spPr>
        <p:txBody>
          <a:bodyPr>
            <a:normAutofit fontScale="90000"/>
          </a:bodyPr>
          <a:lstStyle/>
          <a:p>
            <a:pPr algn="ctr"/>
            <a:r>
              <a:rPr lang="en-IN" dirty="0"/>
              <a:t>Conclusion</a:t>
            </a:r>
          </a:p>
        </p:txBody>
      </p:sp>
      <p:sp>
        <p:nvSpPr>
          <p:cNvPr id="3" name="Content Placeholder 2">
            <a:extLst>
              <a:ext uri="{FF2B5EF4-FFF2-40B4-BE49-F238E27FC236}">
                <a16:creationId xmlns:a16="http://schemas.microsoft.com/office/drawing/2014/main" id="{5C082DC9-D91A-F63B-3373-68B520B305FD}"/>
              </a:ext>
            </a:extLst>
          </p:cNvPr>
          <p:cNvSpPr>
            <a:spLocks noGrp="1"/>
          </p:cNvSpPr>
          <p:nvPr>
            <p:ph sz="half" idx="1"/>
          </p:nvPr>
        </p:nvSpPr>
        <p:spPr>
          <a:xfrm>
            <a:off x="646473" y="683343"/>
            <a:ext cx="4995334" cy="5211098"/>
          </a:xfrm>
        </p:spPr>
        <p:txBody>
          <a:bodyPr>
            <a:normAutofit/>
          </a:bodyPr>
          <a:lstStyle/>
          <a:p>
            <a:r>
              <a:rPr lang="en-US" dirty="0" err="1"/>
              <a:t>NeuroFleetX</a:t>
            </a:r>
            <a:r>
              <a:rPr lang="en-US" dirty="0"/>
              <a:t> provides a unified and intelligent solution for complete fleet automation, bringing together AI-driven decision-making, real-time telemetry monitoring, smart booking workflows, and robust security mechanisms. By seamlessly integrating these components, the platform ensures greater operational efficiency, enhanced safety, and high-performance fleet management. Designed as a scalable and future-ready system, </a:t>
            </a:r>
            <a:r>
              <a:rPr lang="en-US" dirty="0" err="1"/>
              <a:t>NeuroFleetX</a:t>
            </a:r>
            <a:r>
              <a:rPr lang="en-US" dirty="0"/>
              <a:t> supports the evolving needs of modern autonomous mobility and delivers a reliable foundation for advanced transportation networks.</a:t>
            </a:r>
            <a:endParaRPr lang="en-IN" dirty="0"/>
          </a:p>
        </p:txBody>
      </p:sp>
      <p:pic>
        <p:nvPicPr>
          <p:cNvPr id="25" name="Content Placeholder 24">
            <a:extLst>
              <a:ext uri="{FF2B5EF4-FFF2-40B4-BE49-F238E27FC236}">
                <a16:creationId xmlns:a16="http://schemas.microsoft.com/office/drawing/2014/main" id="{D76ADF60-E1DC-C798-8D12-0258A8D6EE75}"/>
              </a:ext>
            </a:extLst>
          </p:cNvPr>
          <p:cNvPicPr>
            <a:picLocks noGrp="1" noChangeAspect="1"/>
          </p:cNvPicPr>
          <p:nvPr>
            <p:ph sz="half" idx="2"/>
          </p:nvPr>
        </p:nvPicPr>
        <p:blipFill>
          <a:blip r:embed="rId2"/>
          <a:stretch>
            <a:fillRect/>
          </a:stretch>
        </p:blipFill>
        <p:spPr>
          <a:xfrm>
            <a:off x="6096000" y="1677727"/>
            <a:ext cx="5575069" cy="2844395"/>
          </a:xfrm>
        </p:spPr>
      </p:pic>
    </p:spTree>
    <p:extLst>
      <p:ext uri="{BB962C8B-B14F-4D97-AF65-F5344CB8AC3E}">
        <p14:creationId xmlns:p14="http://schemas.microsoft.com/office/powerpoint/2010/main" val="4172316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646</TotalTime>
  <Words>941</Words>
  <Application>Microsoft Office PowerPoint</Application>
  <PresentationFormat>Widescreen</PresentationFormat>
  <Paragraphs>65</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Poppins</vt:lpstr>
      <vt:lpstr>Prata</vt:lpstr>
      <vt:lpstr>Times New Roman</vt:lpstr>
      <vt:lpstr>思源黑体-思源黑体-Light</vt:lpstr>
      <vt:lpstr>Celestial</vt:lpstr>
      <vt:lpstr>NeuroFleetX - AI-Driven Urban Mobility Optimization </vt:lpstr>
      <vt:lpstr>INTRODUCTION </vt:lpstr>
      <vt:lpstr>Authentication and Role Management </vt:lpstr>
      <vt:lpstr>Fleet Inventory and Vehicle Telemetry</vt:lpstr>
      <vt:lpstr>AI Route and Load Optimization Engine</vt:lpstr>
      <vt:lpstr>Predictive Maintenance and Health Analysis</vt:lpstr>
      <vt:lpstr>Customer Booking and Smart Recommendations</vt:lpstr>
      <vt:lpstr>Admin Dashboard and Urban Mobility Insights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Mr_ Raju</dc:creator>
  <cp:lastModifiedBy>BODDU HARIPRIYA</cp:lastModifiedBy>
  <cp:revision>27</cp:revision>
  <dcterms:created xsi:type="dcterms:W3CDTF">2025-01-23T19:27:13Z</dcterms:created>
  <dcterms:modified xsi:type="dcterms:W3CDTF">2025-12-06T08:16:02Z</dcterms:modified>
</cp:coreProperties>
</file>